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microsoft.com/office/2020/02/relationships/classificationlabels" Target="docMetadata/LabelInfo.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550144706" r:id="rId2"/>
    <p:sldId id="2147472357" r:id="rId3"/>
    <p:sldId id="2147472356" r:id="rId4"/>
    <p:sldId id="2147472336"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09A213E-8091-95EE-4C23-AA0CDB2888C8}" name="Katie Montgomery" initials="KM" userId="S::montgome@progress.com::15472ff4-f02e-4f02-b03e-723acc708136" providerId="AD"/>
  <p188:author id="{FFA04A8A-0F61-FAE8-98C0-19F3C664AC85}" name="Urvashi Sharma" initials="US" userId="S::ursharma@progress.com::59039aa7-232c-4bda-a824-dab13b1e240c" providerId="AD"/>
  <p188:author id="{F918D8CF-1D80-B27F-A789-07DEFF69BF69}" name="John Yang" initials="JY" userId="S::joyang@progress.com::8d135801-e0d8-48c3-b007-9f2c6b6c3cef" providerId="AD"/>
  <p188:author id="{E90313DD-200F-EF61-C8B8-BB5BB847DA5B}" name="Amrish Ravindran" initials="" userId="S::aravindr@progress.com::681ec8a7-eb4d-4ee0-a836-b51d9cce7d5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0A2918B-4815-D70E-735D-95F76396EE83}" v="98" dt="2025-09-30T08:58:45.072"/>
  </p1510:revLst>
</p1510:revInfo>
</file>

<file path=ppt/tableStyles.xml><?xml version="1.0" encoding="utf-8"?>
<a:tblStyleLst xmlns:a="http://schemas.openxmlformats.org/drawingml/2006/main" def="{5C22544A-7EE6-4342-B048-85BDC9FD1C3A}">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7" d="100"/>
          <a:sy n="97" d="100"/>
        </p:scale>
        <p:origin x="1074" y="30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12" Type="http://schemas.microsoft.com/office/2018/10/relationships/authors" Target="author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microsoft.com/office/2015/10/relationships/revisionInfo" Target="revisionInfo.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9562761-96B9-4728-988C-5E3C87C9EDA3}" type="datetimeFigureOut">
              <a:rPr lang="en-US" smtClean="0"/>
              <a:t>9/30/2025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024FC81-1AC0-4575-AD62-8B6FCC80C580}" type="slidenum">
              <a:rPr lang="en-US" smtClean="0"/>
              <a:t>‹#›</a:t>
            </a:fld>
            <a:endParaRPr lang="en-US"/>
          </a:p>
        </p:txBody>
      </p:sp>
    </p:spTree>
    <p:extLst>
      <p:ext uri="{BB962C8B-B14F-4D97-AF65-F5344CB8AC3E}">
        <p14:creationId xmlns:p14="http://schemas.microsoft.com/office/powerpoint/2010/main" val="18878113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B9955C-8DDF-2546-8458-508E763B8B5D}" type="slidenum">
              <a:rPr lang="en-US" smtClean="0"/>
              <a:t>2</a:t>
            </a:fld>
            <a:endParaRPr lang="en-US"/>
          </a:p>
        </p:txBody>
      </p:sp>
    </p:spTree>
    <p:extLst>
      <p:ext uri="{BB962C8B-B14F-4D97-AF65-F5344CB8AC3E}">
        <p14:creationId xmlns:p14="http://schemas.microsoft.com/office/powerpoint/2010/main" val="31916607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B9955C-8DDF-2546-8458-508E763B8B5D}" type="slidenum">
              <a:rPr lang="en-US" smtClean="0"/>
              <a:t>3</a:t>
            </a:fld>
            <a:endParaRPr lang="en-US"/>
          </a:p>
        </p:txBody>
      </p:sp>
    </p:spTree>
    <p:extLst>
      <p:ext uri="{BB962C8B-B14F-4D97-AF65-F5344CB8AC3E}">
        <p14:creationId xmlns:p14="http://schemas.microsoft.com/office/powerpoint/2010/main" val="532814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Master" Target="../slideMasters/slideMaster1.xml"/><Relationship Id="rId1" Type="http://schemas.openxmlformats.org/officeDocument/2006/relationships/tags" Target="../tags/tag1.xml"/><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oleObject" Target="../embeddings/oleObject2.bin"/><Relationship Id="rId7" Type="http://schemas.openxmlformats.org/officeDocument/2006/relationships/image" Target="../media/image4.png"/><Relationship Id="rId12"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image" Target="../media/image8.png"/><Relationship Id="rId5" Type="http://schemas.openxmlformats.org/officeDocument/2006/relationships/image" Target="../media/image2.png"/><Relationship Id="rId10" Type="http://schemas.openxmlformats.org/officeDocument/2006/relationships/image" Target="../media/image7.svg"/><Relationship Id="rId4" Type="http://schemas.openxmlformats.org/officeDocument/2006/relationships/image" Target="../media/image1.emf"/><Relationship Id="rId9"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1EB46-736D-6031-1F2C-6627693A461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A1F1FA-D3B8-5ECD-C21C-50E277BC885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04BDD53-E524-89C5-625E-41EE2A2D3AEA}"/>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B33E0C1A-27C4-0DDF-0935-99233425FF0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9AC267-BB1F-B45A-E80F-EF98CFF82CA6}"/>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291051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0A4343-81D3-92B7-99C6-4BE855C011D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525073-9E7C-6971-195D-61D93C75F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9FBF62F-37AD-9383-B9A1-8378F6038F1B}"/>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F505D918-6A2F-0411-D284-A74DDF50A9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47D9284-5993-408B-509B-4B3A334A9110}"/>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863001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9332080-62F0-FD20-7CDC-54B0C6B3DD4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2A9688-C9AF-4BB7-1F67-A648D2C428E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3485765-6551-F069-0225-9C3FB6640969}"/>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D2CBCF41-F692-D860-53AC-52B61690C2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39528C4-331B-7CCF-6870-09AA88126445}"/>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14846725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and Content with Bullets">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752287B1-B399-4ED6-9191-9832616F1BC1}"/>
              </a:ext>
            </a:extLst>
          </p:cNvPr>
          <p:cNvGraphicFramePr>
            <a:graphicFrameLocks noChangeAspect="1"/>
          </p:cNvGraphicFramePr>
          <p:nvPr userDrawn="1">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4" name="Object 3" hidden="1">
                        <a:extLst>
                          <a:ext uri="{FF2B5EF4-FFF2-40B4-BE49-F238E27FC236}">
                            <a16:creationId xmlns:a16="http://schemas.microsoft.com/office/drawing/2014/main" id="{752287B1-B399-4ED6-9191-9832616F1BC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9" name="Title Placeholder 7">
            <a:extLst>
              <a:ext uri="{FF2B5EF4-FFF2-40B4-BE49-F238E27FC236}">
                <a16:creationId xmlns:a16="http://schemas.microsoft.com/office/drawing/2014/main" id="{97D07DB7-7D51-724B-BE5C-77B45E5DBA68}"/>
              </a:ext>
            </a:extLst>
          </p:cNvPr>
          <p:cNvSpPr>
            <a:spLocks noGrp="1"/>
          </p:cNvSpPr>
          <p:nvPr>
            <p:ph type="title"/>
          </p:nvPr>
        </p:nvSpPr>
        <p:spPr>
          <a:xfrm>
            <a:off x="722313" y="538163"/>
            <a:ext cx="10747374" cy="1139825"/>
          </a:xfrm>
          <a:prstGeom prst="rect">
            <a:avLst/>
          </a:prstGeom>
        </p:spPr>
        <p:txBody>
          <a:bodyPr vert="horz" lIns="0" tIns="108000" rIns="0" bIns="0" rtlCol="0" anchor="t" anchorCtr="0">
            <a:noAutofit/>
          </a:bodyPr>
          <a:lstStyle/>
          <a:p>
            <a:r>
              <a:rPr lang="en-US"/>
              <a:t>Click to edit Master title style</a:t>
            </a:r>
            <a:endParaRPr lang="en-BG"/>
          </a:p>
        </p:txBody>
      </p:sp>
      <p:sp>
        <p:nvSpPr>
          <p:cNvPr id="2" name="TextBox 1">
            <a:extLst>
              <a:ext uri="{FF2B5EF4-FFF2-40B4-BE49-F238E27FC236}">
                <a16:creationId xmlns:a16="http://schemas.microsoft.com/office/drawing/2014/main" id="{B3097676-D6A1-2D4B-BDD3-E7E914641366}"/>
              </a:ext>
            </a:extLst>
          </p:cNvPr>
          <p:cNvSpPr txBox="1"/>
          <p:nvPr userDrawn="1"/>
        </p:nvSpPr>
        <p:spPr>
          <a:xfrm>
            <a:off x="722313" y="1780674"/>
            <a:ext cx="10747374" cy="4449010"/>
          </a:xfrm>
          <a:prstGeom prst="rect">
            <a:avLst/>
          </a:prstGeom>
        </p:spPr>
        <p:txBody>
          <a:bodyPr vert="horz" wrap="square" lIns="0" tIns="0" rIns="0" bIns="0" rtlCol="0">
            <a:noAutofit/>
          </a:bodyPr>
          <a:lstStyle/>
          <a:p>
            <a:pPr algn="l">
              <a:lnSpc>
                <a:spcPts val="2700"/>
              </a:lnSpc>
            </a:pPr>
            <a:endParaRPr lang="en-BG" sz="2400"/>
          </a:p>
        </p:txBody>
      </p:sp>
      <p:sp>
        <p:nvSpPr>
          <p:cNvPr id="6" name="Text Placeholder 5">
            <a:extLst>
              <a:ext uri="{FF2B5EF4-FFF2-40B4-BE49-F238E27FC236}">
                <a16:creationId xmlns:a16="http://schemas.microsoft.com/office/drawing/2014/main" id="{58C9353E-244A-3B4E-B54E-FCA42C07336F}"/>
              </a:ext>
            </a:extLst>
          </p:cNvPr>
          <p:cNvSpPr>
            <a:spLocks noGrp="1"/>
          </p:cNvSpPr>
          <p:nvPr>
            <p:ph type="body" sz="quarter" idx="10"/>
          </p:nvPr>
        </p:nvSpPr>
        <p:spPr>
          <a:xfrm>
            <a:off x="722313" y="1863725"/>
            <a:ext cx="10747375" cy="4365625"/>
          </a:xfrm>
        </p:spPr>
        <p:txBody>
          <a:bodyPr/>
          <a:lstStyle>
            <a:lvl3pPr>
              <a:defRPr sz="2000"/>
            </a:lvl3pPr>
            <a:lvl4pPr>
              <a:defRPr sz="1800"/>
            </a:lvl4pPr>
            <a:lvl5pP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BG"/>
          </a:p>
        </p:txBody>
      </p:sp>
    </p:spTree>
    <p:extLst>
      <p:ext uri="{BB962C8B-B14F-4D97-AF65-F5344CB8AC3E}">
        <p14:creationId xmlns:p14="http://schemas.microsoft.com/office/powerpoint/2010/main" val="10227443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userDrawn="1">
  <p:cSld name="Title Slide animation">
    <p:spTree>
      <p:nvGrpSpPr>
        <p:cNvPr id="1" name=""/>
        <p:cNvGrpSpPr/>
        <p:nvPr/>
      </p:nvGrpSpPr>
      <p:grpSpPr>
        <a:xfrm>
          <a:off x="0" y="0"/>
          <a:ext cx="0" cy="0"/>
          <a:chOff x="0" y="0"/>
          <a:chExt cx="0" cy="0"/>
        </a:xfrm>
      </p:grpSpPr>
      <p:graphicFrame>
        <p:nvGraphicFramePr>
          <p:cNvPr id="3" name="Object 2" hidden="1">
            <a:extLst>
              <a:ext uri="{FF2B5EF4-FFF2-40B4-BE49-F238E27FC236}">
                <a16:creationId xmlns:a16="http://schemas.microsoft.com/office/drawing/2014/main" id="{A485F10A-E66C-4489-AA0B-94914B2089C2}"/>
              </a:ext>
            </a:extLst>
          </p:cNvPr>
          <p:cNvGraphicFramePr>
            <a:graphicFrameLocks noChangeAspect="1"/>
          </p:cNvGraphicFramePr>
          <p:nvPr userDrawn="1">
            <p:custDataLst>
              <p:tags r:id="rId1"/>
            </p:custDataLst>
            <p:extLst>
              <p:ext uri="{D42A27DB-BD31-4B8C-83A1-F6EECF244321}">
                <p14:modId xmlns:p14="http://schemas.microsoft.com/office/powerpoint/2010/main" val="10041145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49" imgH="349" progId="TCLayout.ActiveDocument.1">
                  <p:embed/>
                </p:oleObj>
              </mc:Choice>
              <mc:Fallback>
                <p:oleObj name="think-cell Slide" r:id="rId3" imgW="349" imgH="349" progId="TCLayout.ActiveDocument.1">
                  <p:embed/>
                  <p:pic>
                    <p:nvPicPr>
                      <p:cNvPr id="3" name="Object 2" hidden="1">
                        <a:extLst>
                          <a:ext uri="{FF2B5EF4-FFF2-40B4-BE49-F238E27FC236}">
                            <a16:creationId xmlns:a16="http://schemas.microsoft.com/office/drawing/2014/main" id="{A485F10A-E66C-4489-AA0B-94914B2089C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5" name="Text Placeholder 3">
            <a:extLst>
              <a:ext uri="{FF2B5EF4-FFF2-40B4-BE49-F238E27FC236}">
                <a16:creationId xmlns:a16="http://schemas.microsoft.com/office/drawing/2014/main" id="{B1AA0DB6-5A8E-3741-A2E5-D936D902DDC8}"/>
              </a:ext>
            </a:extLst>
          </p:cNvPr>
          <p:cNvSpPr>
            <a:spLocks noGrp="1"/>
          </p:cNvSpPr>
          <p:nvPr>
            <p:ph type="body" sz="quarter" idx="12" hasCustomPrompt="1"/>
          </p:nvPr>
        </p:nvSpPr>
        <p:spPr>
          <a:xfrm>
            <a:off x="738973" y="4846683"/>
            <a:ext cx="5278437" cy="388554"/>
          </a:xfrm>
        </p:spPr>
        <p:txBody>
          <a:bodyPr tIns="36000" anchor="ctr" anchorCtr="0">
            <a:noAutofit/>
          </a:bodyPr>
          <a:lstStyle>
            <a:lvl1pPr marL="0" indent="0" algn="l">
              <a:lnSpc>
                <a:spcPct val="90000"/>
              </a:lnSpc>
              <a:buNone/>
              <a:defRPr sz="2400" b="1" i="0" baseline="0">
                <a:solidFill>
                  <a:schemeClr val="tx1"/>
                </a:solidFill>
                <a:latin typeface="Arial" panose="020B0604020202020204" pitchFamily="34" charset="0"/>
                <a:cs typeface="Arial" panose="020B0604020202020204" pitchFamily="34" charset="0"/>
              </a:defRPr>
            </a:lvl1pPr>
          </a:lstStyle>
          <a:p>
            <a:pPr lvl="0"/>
            <a:r>
              <a:rPr lang="en-US"/>
              <a:t>Speaker Name</a:t>
            </a:r>
          </a:p>
        </p:txBody>
      </p:sp>
      <p:sp>
        <p:nvSpPr>
          <p:cNvPr id="26" name="Text Placeholder 3">
            <a:extLst>
              <a:ext uri="{FF2B5EF4-FFF2-40B4-BE49-F238E27FC236}">
                <a16:creationId xmlns:a16="http://schemas.microsoft.com/office/drawing/2014/main" id="{ED3701CF-5DFA-EE46-92C6-82EBEFFD8348}"/>
              </a:ext>
            </a:extLst>
          </p:cNvPr>
          <p:cNvSpPr>
            <a:spLocks noGrp="1"/>
          </p:cNvSpPr>
          <p:nvPr>
            <p:ph type="body" sz="quarter" idx="14" hasCustomPrompt="1"/>
          </p:nvPr>
        </p:nvSpPr>
        <p:spPr>
          <a:xfrm>
            <a:off x="738973" y="5312130"/>
            <a:ext cx="5278437" cy="312131"/>
          </a:xfrm>
        </p:spPr>
        <p:txBody>
          <a:bodyPr tIns="72000" anchor="ctr" anchorCtr="0">
            <a:noAutofit/>
          </a:bodyPr>
          <a:lstStyle>
            <a:lvl1pPr marL="0" indent="0" algn="l">
              <a:lnSpc>
                <a:spcPct val="90000"/>
              </a:lnSpc>
              <a:buNone/>
              <a:defRPr sz="1800" b="0" baseline="0">
                <a:solidFill>
                  <a:schemeClr val="tx1"/>
                </a:solidFill>
              </a:defRPr>
            </a:lvl1pPr>
          </a:lstStyle>
          <a:p>
            <a:pPr lvl="0"/>
            <a:r>
              <a:rPr lang="en-US"/>
              <a:t>Speaker Title</a:t>
            </a:r>
          </a:p>
        </p:txBody>
      </p:sp>
      <p:sp>
        <p:nvSpPr>
          <p:cNvPr id="27" name="Text Placeholder 3">
            <a:extLst>
              <a:ext uri="{FF2B5EF4-FFF2-40B4-BE49-F238E27FC236}">
                <a16:creationId xmlns:a16="http://schemas.microsoft.com/office/drawing/2014/main" id="{08E4E795-5B28-AA4F-9CA0-12577F806AAC}"/>
              </a:ext>
            </a:extLst>
          </p:cNvPr>
          <p:cNvSpPr>
            <a:spLocks noGrp="1"/>
          </p:cNvSpPr>
          <p:nvPr>
            <p:ph type="body" sz="quarter" idx="15" hasCustomPrompt="1"/>
          </p:nvPr>
        </p:nvSpPr>
        <p:spPr>
          <a:xfrm>
            <a:off x="738973" y="5771692"/>
            <a:ext cx="5278437" cy="312131"/>
          </a:xfrm>
        </p:spPr>
        <p:txBody>
          <a:bodyPr tIns="72000" anchor="ctr" anchorCtr="0">
            <a:noAutofit/>
          </a:bodyPr>
          <a:lstStyle>
            <a:lvl1pPr marL="0" indent="0" algn="l">
              <a:lnSpc>
                <a:spcPts val="1800"/>
              </a:lnSpc>
              <a:buNone/>
              <a:defRPr sz="1800" b="0" i="0" baseline="0">
                <a:solidFill>
                  <a:schemeClr val="tx1">
                    <a:lumMod val="50000"/>
                    <a:lumOff val="50000"/>
                  </a:schemeClr>
                </a:solidFill>
                <a:latin typeface="Arial" panose="020B0604020202020204" pitchFamily="34" charset="0"/>
                <a:cs typeface="Arial" panose="020B0604020202020204" pitchFamily="34" charset="0"/>
              </a:defRPr>
            </a:lvl1pPr>
          </a:lstStyle>
          <a:p>
            <a:pPr lvl="0"/>
            <a:r>
              <a:rPr lang="en-US"/>
              <a:t>Date</a:t>
            </a:r>
          </a:p>
        </p:txBody>
      </p:sp>
      <p:sp>
        <p:nvSpPr>
          <p:cNvPr id="28" name="Title 3">
            <a:extLst>
              <a:ext uri="{FF2B5EF4-FFF2-40B4-BE49-F238E27FC236}">
                <a16:creationId xmlns:a16="http://schemas.microsoft.com/office/drawing/2014/main" id="{9EE63D74-8A47-0A4F-A4FD-DE60CD33AB69}"/>
              </a:ext>
            </a:extLst>
          </p:cNvPr>
          <p:cNvSpPr>
            <a:spLocks noGrp="1"/>
          </p:cNvSpPr>
          <p:nvPr>
            <p:ph type="title"/>
          </p:nvPr>
        </p:nvSpPr>
        <p:spPr>
          <a:xfrm>
            <a:off x="738972" y="2133600"/>
            <a:ext cx="5294311" cy="1199693"/>
          </a:xfrm>
          <a:prstGeom prst="rect">
            <a:avLst/>
          </a:prstGeom>
        </p:spPr>
        <p:txBody>
          <a:bodyPr lIns="0" tIns="108000" rIns="0" bIns="0" anchor="b" anchorCtr="0">
            <a:noAutofit/>
          </a:bodyPr>
          <a:lstStyle>
            <a:lvl1pPr>
              <a:lnSpc>
                <a:spcPct val="85000"/>
              </a:lnSpc>
              <a:defRPr sz="4400" b="1" i="0">
                <a:solidFill>
                  <a:schemeClr val="tx1"/>
                </a:solidFill>
                <a:latin typeface="Arial" panose="020B0604020202020204" pitchFamily="34" charset="0"/>
                <a:cs typeface="Arial" panose="020B0604020202020204" pitchFamily="34" charset="0"/>
              </a:defRPr>
            </a:lvl1pPr>
          </a:lstStyle>
          <a:p>
            <a:r>
              <a:rPr lang="en-US"/>
              <a:t>Click to edit Master title style</a:t>
            </a:r>
            <a:endParaRPr lang="en-BG"/>
          </a:p>
        </p:txBody>
      </p:sp>
      <p:pic>
        <p:nvPicPr>
          <p:cNvPr id="13" name="Picture 2">
            <a:extLst>
              <a:ext uri="{FF2B5EF4-FFF2-40B4-BE49-F238E27FC236}">
                <a16:creationId xmlns:a16="http://schemas.microsoft.com/office/drawing/2014/main" id="{77BE795C-072A-459C-8648-8D68BC93FAA5}"/>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rcRect/>
          <a:stretch/>
        </p:blipFill>
        <p:spPr>
          <a:xfrm>
            <a:off x="426315" y="745314"/>
            <a:ext cx="1341526" cy="311178"/>
          </a:xfrm>
          <a:prstGeom prst="rect">
            <a:avLst/>
          </a:prstGeom>
        </p:spPr>
      </p:pic>
      <p:sp>
        <p:nvSpPr>
          <p:cNvPr id="4" name="Text Placeholder 3">
            <a:extLst>
              <a:ext uri="{FF2B5EF4-FFF2-40B4-BE49-F238E27FC236}">
                <a16:creationId xmlns:a16="http://schemas.microsoft.com/office/drawing/2014/main" id="{66B76E93-9883-F34D-AFCA-0B3B56986894}"/>
              </a:ext>
            </a:extLst>
          </p:cNvPr>
          <p:cNvSpPr>
            <a:spLocks noGrp="1"/>
          </p:cNvSpPr>
          <p:nvPr>
            <p:ph type="body" sz="quarter" idx="16" hasCustomPrompt="1"/>
          </p:nvPr>
        </p:nvSpPr>
        <p:spPr>
          <a:xfrm>
            <a:off x="738973" y="3356068"/>
            <a:ext cx="5294312" cy="674687"/>
          </a:xfrm>
        </p:spPr>
        <p:txBody>
          <a:bodyPr/>
          <a:lstStyle>
            <a:lvl1pPr marL="0" indent="0">
              <a:lnSpc>
                <a:spcPct val="114000"/>
              </a:lnSpc>
              <a:buNone/>
              <a:defRPr sz="2800">
                <a:solidFill>
                  <a:schemeClr val="tx1">
                    <a:lumMod val="50000"/>
                    <a:lumOff val="50000"/>
                  </a:schemeClr>
                </a:solidFill>
              </a:defRPr>
            </a:lvl1pPr>
          </a:lstStyle>
          <a:p>
            <a:pPr lvl="0"/>
            <a:r>
              <a:rPr lang="en-GB" err="1"/>
              <a:t>Subheadline</a:t>
            </a:r>
            <a:endParaRPr lang="en-BG"/>
          </a:p>
        </p:txBody>
      </p:sp>
      <p:pic>
        <p:nvPicPr>
          <p:cNvPr id="2" name="Graphic 1">
            <a:extLst>
              <a:ext uri="{FF2B5EF4-FFF2-40B4-BE49-F238E27FC236}">
                <a16:creationId xmlns:a16="http://schemas.microsoft.com/office/drawing/2014/main" id="{CE62990B-F803-5D9B-62E6-BC8BD0074337}"/>
              </a:ext>
            </a:extLst>
          </p:cNvPr>
          <p:cNvPicPr>
            <a:picLocks noChangeAspect="1"/>
          </p:cNvPicPr>
          <p:nvPr userDrawn="1"/>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102087" y="2082677"/>
            <a:ext cx="4349237" cy="5003669"/>
          </a:xfrm>
          <a:prstGeom prst="rect">
            <a:avLst/>
          </a:prstGeom>
        </p:spPr>
      </p:pic>
      <p:pic>
        <p:nvPicPr>
          <p:cNvPr id="5" name="Graphic 4">
            <a:extLst>
              <a:ext uri="{FF2B5EF4-FFF2-40B4-BE49-F238E27FC236}">
                <a16:creationId xmlns:a16="http://schemas.microsoft.com/office/drawing/2014/main" id="{20F176AF-19D0-9F1E-9FBE-D899F0CCBDED}"/>
              </a:ext>
            </a:extLst>
          </p:cNvPr>
          <p:cNvPicPr>
            <a:picLocks noChangeAspect="1"/>
          </p:cNvPicPr>
          <p:nvPr userDrawn="1"/>
        </p:nvPicPr>
        <p:blipFill>
          <a:blip r:embed="rId9">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6630705" y="1130306"/>
            <a:ext cx="4567382" cy="5249082"/>
          </a:xfrm>
          <a:prstGeom prst="rect">
            <a:avLst/>
          </a:prstGeom>
        </p:spPr>
      </p:pic>
      <p:pic>
        <p:nvPicPr>
          <p:cNvPr id="6" name="Graphic 5">
            <a:extLst>
              <a:ext uri="{FF2B5EF4-FFF2-40B4-BE49-F238E27FC236}">
                <a16:creationId xmlns:a16="http://schemas.microsoft.com/office/drawing/2014/main" id="{392A3BA3-5E9B-E1ED-64C7-CA631EFA8FF3}"/>
              </a:ext>
            </a:extLst>
          </p:cNvPr>
          <p:cNvPicPr>
            <a:picLocks noChangeAspect="1"/>
          </p:cNvPicPr>
          <p:nvPr userDrawn="1"/>
        </p:nvPicPr>
        <p:blipFill>
          <a:blip r:embed="rId11">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492243" y="1040729"/>
            <a:ext cx="4608283" cy="5303616"/>
          </a:xfrm>
          <a:prstGeom prst="rect">
            <a:avLst/>
          </a:prstGeom>
        </p:spPr>
      </p:pic>
    </p:spTree>
    <p:extLst>
      <p:ext uri="{BB962C8B-B14F-4D97-AF65-F5344CB8AC3E}">
        <p14:creationId xmlns:p14="http://schemas.microsoft.com/office/powerpoint/2010/main" val="2249955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750"/>
                                        <p:tgtEl>
                                          <p:spTgt spid="6"/>
                                        </p:tgtEl>
                                      </p:cBhvr>
                                    </p:animEffect>
                                    <p:anim calcmode="lin" valueType="num">
                                      <p:cBhvr>
                                        <p:cTn id="8" dur="750" fill="hold"/>
                                        <p:tgtEl>
                                          <p:spTgt spid="6"/>
                                        </p:tgtEl>
                                        <p:attrNameLst>
                                          <p:attrName>ppt_x</p:attrName>
                                        </p:attrNameLst>
                                      </p:cBhvr>
                                      <p:tavLst>
                                        <p:tav tm="0">
                                          <p:val>
                                            <p:strVal val="#ppt_x"/>
                                          </p:val>
                                        </p:tav>
                                        <p:tav tm="100000">
                                          <p:val>
                                            <p:strVal val="#ppt_x"/>
                                          </p:val>
                                        </p:tav>
                                      </p:tavLst>
                                    </p:anim>
                                    <p:anim calcmode="lin" valueType="num">
                                      <p:cBhvr>
                                        <p:cTn id="9" dur="75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50"/>
                                        <p:tgtEl>
                                          <p:spTgt spid="5"/>
                                        </p:tgtEl>
                                      </p:cBhvr>
                                    </p:animEffect>
                                    <p:anim calcmode="lin" valueType="num">
                                      <p:cBhvr>
                                        <p:cTn id="20" dur="250" fill="hold"/>
                                        <p:tgtEl>
                                          <p:spTgt spid="5"/>
                                        </p:tgtEl>
                                        <p:attrNameLst>
                                          <p:attrName>ppt_x</p:attrName>
                                        </p:attrNameLst>
                                      </p:cBhvr>
                                      <p:tavLst>
                                        <p:tav tm="0">
                                          <p:val>
                                            <p:strVal val="#ppt_x"/>
                                          </p:val>
                                        </p:tav>
                                        <p:tav tm="100000">
                                          <p:val>
                                            <p:strVal val="#ppt_x"/>
                                          </p:val>
                                        </p:tav>
                                      </p:tavLst>
                                    </p:anim>
                                    <p:anim calcmode="lin" valueType="num">
                                      <p:cBhvr>
                                        <p:cTn id="21" dur="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72B6B1-72FB-A1ED-7AF1-5A03C6D798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2C32E4A-9754-32C9-CC26-411280CAAAB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675738D-418D-8920-32A2-607EFE4033DF}"/>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48E0F2C6-1530-0B56-0EC2-3BA18ACF05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809DF6-1210-78E4-BD6A-A574D7819F09}"/>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38101089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D4B31-E03C-73FE-C73F-81970F65B1D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6434CCC-38ED-7052-60F0-3F32E7FAE2E7}"/>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9D1EB9-4E19-D9CE-1F7A-96DDD743A0BA}"/>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6F74ACAE-6BBE-A530-AC7D-FE05826E259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B354B9-8946-C76A-7BFD-9CA7ABA3CA87}"/>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30303414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23FDFB-44DF-210D-10E0-366E0E554BB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F644DB-C134-C121-F60B-6B228E810E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35EBF2BE-2BD8-30E5-D2EC-E017C56C2C2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DFDCEE5-19B2-67EB-4A56-7537DA13289A}"/>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6" name="Footer Placeholder 5">
            <a:extLst>
              <a:ext uri="{FF2B5EF4-FFF2-40B4-BE49-F238E27FC236}">
                <a16:creationId xmlns:a16="http://schemas.microsoft.com/office/drawing/2014/main" id="{D3D23636-805F-EB26-05AF-42170AB7EC7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7543CC4-74E9-309F-D2ED-B58C33EC0F77}"/>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890157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3116BE-803E-BDE4-DD07-63CF4493D91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8EC524-A8C7-E06B-60C4-FDA181E2E80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FF2FDC0-C771-9C5B-A738-0DBB591408A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218DB9B-10FC-5B11-A09A-1EE0084FA42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3927C15-D270-F228-AD4D-F6EBAD2C56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806A3D5-A74A-6CD0-C0A1-28493ADFBBFA}"/>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8" name="Footer Placeholder 7">
            <a:extLst>
              <a:ext uri="{FF2B5EF4-FFF2-40B4-BE49-F238E27FC236}">
                <a16:creationId xmlns:a16="http://schemas.microsoft.com/office/drawing/2014/main" id="{322D65CB-9C15-2587-7060-DBE79F1785E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B398EC6-4483-62F7-8C00-A2DE6FDFBF20}"/>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9155912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EB961B-9F30-43E9-80F8-5EE8595067B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9741CD6-929C-B8D5-226B-4E9A949353B2}"/>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4" name="Footer Placeholder 3">
            <a:extLst>
              <a:ext uri="{FF2B5EF4-FFF2-40B4-BE49-F238E27FC236}">
                <a16:creationId xmlns:a16="http://schemas.microsoft.com/office/drawing/2014/main" id="{68F38CE1-8331-7441-E96C-8823D2DAB36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356BCFE3-BF84-5106-7A2E-63812B98BBFD}"/>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1146544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CA06C1-EBC0-D71B-9F9F-28130AC87244}"/>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3" name="Footer Placeholder 2">
            <a:extLst>
              <a:ext uri="{FF2B5EF4-FFF2-40B4-BE49-F238E27FC236}">
                <a16:creationId xmlns:a16="http://schemas.microsoft.com/office/drawing/2014/main" id="{7937482A-8B7C-4988-A374-F508166198EC}"/>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8667D9C-DF7D-78BB-837D-E3BDC701F442}"/>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8450754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602B68-00FB-2491-1AD0-973B2812AA7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AAC52B2-7CE3-35F1-1064-18AB8561FC0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58A6609-00AC-64DB-C079-86A58D4D069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BF5E87-AAA9-494D-7A55-7832DCACD58E}"/>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6" name="Footer Placeholder 5">
            <a:extLst>
              <a:ext uri="{FF2B5EF4-FFF2-40B4-BE49-F238E27FC236}">
                <a16:creationId xmlns:a16="http://schemas.microsoft.com/office/drawing/2014/main" id="{CEC8CBFF-5074-7AC7-C4F5-A93E22FA86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BE153A-8602-E928-D03C-778C1936A5B8}"/>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619797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2CC80-4D82-C2A5-015D-3E345ECAEA1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C4DB563-7995-598E-BFF8-7B806B6E28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5CF40AB6-66B7-8BFD-6045-44AE9419B3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B9E41F3-4139-BC3B-EB03-EC561C36445B}"/>
              </a:ext>
            </a:extLst>
          </p:cNvPr>
          <p:cNvSpPr>
            <a:spLocks noGrp="1"/>
          </p:cNvSpPr>
          <p:nvPr>
            <p:ph type="dt" sz="half" idx="10"/>
          </p:nvPr>
        </p:nvSpPr>
        <p:spPr/>
        <p:txBody>
          <a:bodyPr/>
          <a:lstStyle/>
          <a:p>
            <a:fld id="{C67D206A-6F14-4C7B-A6DF-6AE476518FFF}" type="datetimeFigureOut">
              <a:rPr lang="en-US" smtClean="0"/>
              <a:t>9/30/2025</a:t>
            </a:fld>
            <a:endParaRPr lang="en-US"/>
          </a:p>
        </p:txBody>
      </p:sp>
      <p:sp>
        <p:nvSpPr>
          <p:cNvPr id="6" name="Footer Placeholder 5">
            <a:extLst>
              <a:ext uri="{FF2B5EF4-FFF2-40B4-BE49-F238E27FC236}">
                <a16:creationId xmlns:a16="http://schemas.microsoft.com/office/drawing/2014/main" id="{BC4EAE40-7EA6-8917-D194-30653775C28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B008EC4-76C5-371C-9717-9F241E205CC1}"/>
              </a:ext>
            </a:extLst>
          </p:cNvPr>
          <p:cNvSpPr>
            <a:spLocks noGrp="1"/>
          </p:cNvSpPr>
          <p:nvPr>
            <p:ph type="sldNum" sz="quarter" idx="12"/>
          </p:nvPr>
        </p:nvSpPr>
        <p:spPr/>
        <p:txBody>
          <a:bodyPr/>
          <a:lstStyle/>
          <a:p>
            <a:fld id="{99A539B2-4783-4929-8028-057D4BE1FED8}" type="slidenum">
              <a:rPr lang="en-US" smtClean="0"/>
              <a:t>‹#›</a:t>
            </a:fld>
            <a:endParaRPr lang="en-US"/>
          </a:p>
        </p:txBody>
      </p:sp>
    </p:spTree>
    <p:extLst>
      <p:ext uri="{BB962C8B-B14F-4D97-AF65-F5344CB8AC3E}">
        <p14:creationId xmlns:p14="http://schemas.microsoft.com/office/powerpoint/2010/main" val="25566019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E2C04D5-E08D-3300-9921-699BDC9E58D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B544DBA-A768-D489-F935-7711D8E669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F57653-C5A9-A475-E489-14F649F415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67D206A-6F14-4C7B-A6DF-6AE476518FFF}" type="datetimeFigureOut">
              <a:rPr lang="en-US" smtClean="0"/>
              <a:t>9/30/2025</a:t>
            </a:fld>
            <a:endParaRPr lang="en-US"/>
          </a:p>
        </p:txBody>
      </p:sp>
      <p:sp>
        <p:nvSpPr>
          <p:cNvPr id="5" name="Footer Placeholder 4">
            <a:extLst>
              <a:ext uri="{FF2B5EF4-FFF2-40B4-BE49-F238E27FC236}">
                <a16:creationId xmlns:a16="http://schemas.microsoft.com/office/drawing/2014/main" id="{47D69F8C-F078-38A2-9A43-998ADE494B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5E362B70-A7AA-0DC2-A14B-C50246115D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9A539B2-4783-4929-8028-057D4BE1FED8}" type="slidenum">
              <a:rPr lang="en-US" smtClean="0"/>
              <a:t>‹#›</a:t>
            </a:fld>
            <a:endParaRPr lang="en-US"/>
          </a:p>
        </p:txBody>
      </p:sp>
    </p:spTree>
    <p:extLst>
      <p:ext uri="{BB962C8B-B14F-4D97-AF65-F5344CB8AC3E}">
        <p14:creationId xmlns:p14="http://schemas.microsoft.com/office/powerpoint/2010/main" val="37826968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3C1A04C0-79B3-AFA3-2E13-470AD955E8F0}"/>
              </a:ext>
            </a:extLst>
          </p:cNvPr>
          <p:cNvSpPr>
            <a:spLocks noGrp="1"/>
          </p:cNvSpPr>
          <p:nvPr>
            <p:ph type="body" sz="quarter" idx="14"/>
          </p:nvPr>
        </p:nvSpPr>
        <p:spPr/>
        <p:txBody>
          <a:bodyPr/>
          <a:lstStyle/>
          <a:p>
            <a:endParaRPr lang="en-BG"/>
          </a:p>
        </p:txBody>
      </p:sp>
      <p:sp>
        <p:nvSpPr>
          <p:cNvPr id="5" name="Text Placeholder 4">
            <a:extLst>
              <a:ext uri="{FF2B5EF4-FFF2-40B4-BE49-F238E27FC236}">
                <a16:creationId xmlns:a16="http://schemas.microsoft.com/office/drawing/2014/main" id="{C7796274-0583-3470-6DAD-1ABB04240937}"/>
              </a:ext>
            </a:extLst>
          </p:cNvPr>
          <p:cNvSpPr>
            <a:spLocks noGrp="1"/>
          </p:cNvSpPr>
          <p:nvPr>
            <p:ph type="body" sz="quarter" idx="15"/>
          </p:nvPr>
        </p:nvSpPr>
        <p:spPr/>
        <p:txBody>
          <a:bodyPr/>
          <a:lstStyle/>
          <a:p>
            <a:endParaRPr lang="en-BG"/>
          </a:p>
        </p:txBody>
      </p:sp>
      <p:sp>
        <p:nvSpPr>
          <p:cNvPr id="2" name="Title 1">
            <a:extLst>
              <a:ext uri="{FF2B5EF4-FFF2-40B4-BE49-F238E27FC236}">
                <a16:creationId xmlns:a16="http://schemas.microsoft.com/office/drawing/2014/main" id="{374AC93A-2061-DAB9-6BC2-11295343D7B3}"/>
              </a:ext>
            </a:extLst>
          </p:cNvPr>
          <p:cNvSpPr>
            <a:spLocks noGrp="1"/>
          </p:cNvSpPr>
          <p:nvPr>
            <p:ph type="title"/>
          </p:nvPr>
        </p:nvSpPr>
        <p:spPr>
          <a:xfrm>
            <a:off x="738972" y="1527048"/>
            <a:ext cx="5439578" cy="1806245"/>
          </a:xfrm>
        </p:spPr>
        <p:txBody>
          <a:bodyPr anchor="t"/>
          <a:lstStyle/>
          <a:p>
            <a:r>
              <a:rPr lang="en-US"/>
              <a:t>Industry Cheat Sheet for Partners</a:t>
            </a:r>
            <a:endParaRPr lang="en-BG"/>
          </a:p>
        </p:txBody>
      </p:sp>
      <p:sp>
        <p:nvSpPr>
          <p:cNvPr id="8" name="Text Placeholder 7">
            <a:extLst>
              <a:ext uri="{FF2B5EF4-FFF2-40B4-BE49-F238E27FC236}">
                <a16:creationId xmlns:a16="http://schemas.microsoft.com/office/drawing/2014/main" id="{42915330-4B95-C5D5-B275-385CC513E2AD}"/>
              </a:ext>
            </a:extLst>
          </p:cNvPr>
          <p:cNvSpPr>
            <a:spLocks noGrp="1"/>
          </p:cNvSpPr>
          <p:nvPr>
            <p:ph type="body" sz="quarter" idx="16"/>
          </p:nvPr>
        </p:nvSpPr>
        <p:spPr/>
        <p:txBody>
          <a:bodyPr/>
          <a:lstStyle/>
          <a:p>
            <a:r>
              <a:rPr lang="en-US"/>
              <a:t>Progress ShareFile</a:t>
            </a:r>
          </a:p>
        </p:txBody>
      </p:sp>
      <p:sp>
        <p:nvSpPr>
          <p:cNvPr id="7" name="Text Placeholder 6">
            <a:extLst>
              <a:ext uri="{FF2B5EF4-FFF2-40B4-BE49-F238E27FC236}">
                <a16:creationId xmlns:a16="http://schemas.microsoft.com/office/drawing/2014/main" id="{E5519FE1-A212-22C3-BD35-66B8C9F32EC4}"/>
              </a:ext>
            </a:extLst>
          </p:cNvPr>
          <p:cNvSpPr>
            <a:spLocks noGrp="1"/>
          </p:cNvSpPr>
          <p:nvPr>
            <p:ph type="body" sz="quarter" idx="12"/>
          </p:nvPr>
        </p:nvSpPr>
        <p:spPr/>
        <p:txBody>
          <a:bodyPr/>
          <a:lstStyle/>
          <a:p>
            <a:endParaRPr lang="en-US"/>
          </a:p>
        </p:txBody>
      </p:sp>
    </p:spTree>
    <p:extLst>
      <p:ext uri="{BB962C8B-B14F-4D97-AF65-F5344CB8AC3E}">
        <p14:creationId xmlns:p14="http://schemas.microsoft.com/office/powerpoint/2010/main" val="329502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0709D-60D7-3450-58AA-FBAA5F35BF53}"/>
              </a:ext>
            </a:extLst>
          </p:cNvPr>
          <p:cNvSpPr>
            <a:spLocks noGrp="1"/>
          </p:cNvSpPr>
          <p:nvPr>
            <p:ph type="title"/>
          </p:nvPr>
        </p:nvSpPr>
        <p:spPr>
          <a:xfrm>
            <a:off x="123412" y="1"/>
            <a:ext cx="12242253" cy="381000"/>
          </a:xfrm>
        </p:spPr>
        <p:txBody>
          <a:bodyPr/>
          <a:lstStyle/>
          <a:p>
            <a:r>
              <a:rPr lang="en-US" sz="2800" b="1" i="0">
                <a:solidFill>
                  <a:srgbClr val="424242"/>
                </a:solidFill>
                <a:effectLst/>
                <a:highlight>
                  <a:srgbClr val="FAFAFA"/>
                </a:highlight>
                <a:latin typeface="Aptos" panose="020B0004020202020204" pitchFamily="34" charset="0"/>
              </a:rPr>
              <a:t>From Challenge to Solution: The ShareFile Industry Edge</a:t>
            </a:r>
            <a:endParaRPr lang="en-US" sz="2800">
              <a:latin typeface="Aptos" panose="020B0004020202020204" pitchFamily="34" charset="0"/>
            </a:endParaRPr>
          </a:p>
        </p:txBody>
      </p:sp>
      <p:graphicFrame>
        <p:nvGraphicFramePr>
          <p:cNvPr id="4" name="Table 3">
            <a:extLst>
              <a:ext uri="{FF2B5EF4-FFF2-40B4-BE49-F238E27FC236}">
                <a16:creationId xmlns:a16="http://schemas.microsoft.com/office/drawing/2014/main" id="{B89E92E4-3B3F-A8CC-AF0B-67A28B206574}"/>
              </a:ext>
            </a:extLst>
          </p:cNvPr>
          <p:cNvGraphicFramePr>
            <a:graphicFrameLocks noGrp="1"/>
          </p:cNvGraphicFramePr>
          <p:nvPr>
            <p:extLst>
              <p:ext uri="{D42A27DB-BD31-4B8C-83A1-F6EECF244321}">
                <p14:modId xmlns:p14="http://schemas.microsoft.com/office/powerpoint/2010/main" val="3254690582"/>
              </p:ext>
            </p:extLst>
          </p:nvPr>
        </p:nvGraphicFramePr>
        <p:xfrm>
          <a:off x="123412" y="472440"/>
          <a:ext cx="11945175" cy="6385560"/>
        </p:xfrm>
        <a:graphic>
          <a:graphicData uri="http://schemas.openxmlformats.org/drawingml/2006/table">
            <a:tbl>
              <a:tblPr firstRow="1" bandRow="1">
                <a:tableStyleId>{E8B1032C-EA38-4F05-BA0D-38AFFFC7BED3}</a:tableStyleId>
              </a:tblPr>
              <a:tblGrid>
                <a:gridCol w="968788">
                  <a:extLst>
                    <a:ext uri="{9D8B030D-6E8A-4147-A177-3AD203B41FA5}">
                      <a16:colId xmlns:a16="http://schemas.microsoft.com/office/drawing/2014/main" val="3572275955"/>
                    </a:ext>
                  </a:extLst>
                </a:gridCol>
                <a:gridCol w="1764016">
                  <a:extLst>
                    <a:ext uri="{9D8B030D-6E8A-4147-A177-3AD203B41FA5}">
                      <a16:colId xmlns:a16="http://schemas.microsoft.com/office/drawing/2014/main" val="3596574681"/>
                    </a:ext>
                  </a:extLst>
                </a:gridCol>
                <a:gridCol w="1468896">
                  <a:extLst>
                    <a:ext uri="{9D8B030D-6E8A-4147-A177-3AD203B41FA5}">
                      <a16:colId xmlns:a16="http://schemas.microsoft.com/office/drawing/2014/main" val="1346342463"/>
                    </a:ext>
                  </a:extLst>
                </a:gridCol>
                <a:gridCol w="1831139">
                  <a:extLst>
                    <a:ext uri="{9D8B030D-6E8A-4147-A177-3AD203B41FA5}">
                      <a16:colId xmlns:a16="http://schemas.microsoft.com/office/drawing/2014/main" val="2823586270"/>
                    </a:ext>
                  </a:extLst>
                </a:gridCol>
                <a:gridCol w="2987749">
                  <a:extLst>
                    <a:ext uri="{9D8B030D-6E8A-4147-A177-3AD203B41FA5}">
                      <a16:colId xmlns:a16="http://schemas.microsoft.com/office/drawing/2014/main" val="485138739"/>
                    </a:ext>
                  </a:extLst>
                </a:gridCol>
                <a:gridCol w="2924587">
                  <a:extLst>
                    <a:ext uri="{9D8B030D-6E8A-4147-A177-3AD203B41FA5}">
                      <a16:colId xmlns:a16="http://schemas.microsoft.com/office/drawing/2014/main" val="2257557416"/>
                    </a:ext>
                  </a:extLst>
                </a:gridCol>
              </a:tblGrid>
              <a:tr h="282207">
                <a:tc>
                  <a:txBody>
                    <a:bodyPr/>
                    <a:lstStyle/>
                    <a:p>
                      <a:pPr algn="l"/>
                      <a:r>
                        <a:rPr lang="en-US" sz="1400">
                          <a:solidFill>
                            <a:schemeClr val="bg1"/>
                          </a:solidFill>
                        </a:rPr>
                        <a:t>Industry</a:t>
                      </a:r>
                    </a:p>
                  </a:txBody>
                  <a:tcP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a:solidFill>
                            <a:schemeClr val="bg1"/>
                          </a:solidFill>
                        </a:rPr>
                        <a:t>Business Process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a:solidFill>
                            <a:schemeClr val="bg1"/>
                          </a:solidFill>
                        </a:rPr>
                        <a:t>Challenges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a:solidFill>
                            <a:schemeClr val="bg1"/>
                          </a:solidFill>
                        </a:rPr>
                        <a:t>Top Use Cases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a:solidFill>
                            <a:schemeClr val="bg1"/>
                          </a:solidFill>
                        </a:rPr>
                        <a:t>Voice of Customer</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a:solidFill>
                            <a:schemeClr val="bg1"/>
                          </a:solidFill>
                        </a:rPr>
                        <a:t>ShareFile Solution – Key Features</a:t>
                      </a:r>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4294580202"/>
                  </a:ext>
                </a:extLst>
              </a:tr>
              <a:tr h="1171159">
                <a:tc rowSpan="3">
                  <a:txBody>
                    <a:bodyPr/>
                    <a:lstStyle/>
                    <a:p>
                      <a:pPr algn="l"/>
                      <a:r>
                        <a:rPr lang="en-US" sz="1200">
                          <a:solidFill>
                            <a:schemeClr val="bg1"/>
                          </a:solidFill>
                        </a:rPr>
                        <a:t>Banking and Financial Services</a:t>
                      </a: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100"/>
                        <a:t>Client onboarding &amp; financial document processing</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Disorganized document collection, chasing clients for files, risk of errors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1. Collecting and reviewing client financial documents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“We’re constantly chasing clients over email for missing bank statements, IDs, and tax files. It slows everything down and leads to errors.”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lgn="l">
                        <a:buFont typeface="Wingdings" panose="05000000000000000000" pitchFamily="2" charset="2"/>
                        <a:buChar char="ü"/>
                      </a:pPr>
                      <a:r>
                        <a:rPr lang="en-US" sz="1100" kern="1200" dirty="0">
                          <a:solidFill>
                            <a:schemeClr val="tx1"/>
                          </a:solidFill>
                          <a:latin typeface="+mn-lt"/>
                          <a:ea typeface="+mn-ea"/>
                          <a:cs typeface="+mn-cs"/>
                        </a:rPr>
                        <a:t>Document request list - </a:t>
                      </a:r>
                      <a:r>
                        <a:rPr lang="en-US" sz="1100" dirty="0"/>
                        <a:t>Automates client document collection with secure, structured checklists. Files are uploaded to the right folders, tracked with audit trails, and reminders are sent automatically—reducing follow-ups, supporting compliance.</a:t>
                      </a: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93345678"/>
                  </a:ext>
                </a:extLst>
              </a:tr>
              <a:tr h="705517">
                <a:tc vMerge="1">
                  <a:txBody>
                    <a:bodyPr/>
                    <a:lstStyle/>
                    <a:p>
                      <a:endParaRPr lang="en-US"/>
                    </a:p>
                  </a:txBody>
                  <a:tcPr marL="0" marR="0" marT="0" marB="0" horzOverflow="overflow"/>
                </a:tc>
                <a:tc>
                  <a:txBody>
                    <a:bodyPr/>
                    <a:lstStyle/>
                    <a:p>
                      <a:pPr algn="l"/>
                      <a:r>
                        <a:rPr lang="en-US" sz="1100"/>
                        <a:t>Internal approvals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Confusing email threads, lost version history, lack of visibility</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2. Internal approvals on loan and credit applications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“Our approval workflow involves five teams and a lot of email forwarding. We lose track of where the application is and who needs to sign off.”</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100"/>
                        <a:t>E-signature - Accelerates client onboarding and approvals with secure, legally binding digital signatures.</a:t>
                      </a: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43292034"/>
                  </a:ext>
                </a:extLst>
              </a:tr>
              <a:tr h="1326372">
                <a:tc vMerge="1">
                  <a:txBody>
                    <a:bodyPr/>
                    <a:lstStyle/>
                    <a:p>
                      <a:endParaRPr lang="en-US"/>
                    </a:p>
                  </a:txBody>
                  <a:tcPr marL="0" marR="0" marT="0" marB="0" horzOverflow="overflow"/>
                </a:tc>
                <a:tc>
                  <a:txBody>
                    <a:bodyPr/>
                    <a:lstStyle/>
                    <a:p>
                      <a:pPr algn="l"/>
                      <a:r>
                        <a:rPr lang="en-US" sz="1100"/>
                        <a:t>Compliance &amp; audit prep</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Fragmented storage systems, missing audit trails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3.Preparing documentation for regulatory audits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dirty="0"/>
                        <a:t>“Every audit cycle feels like a fire drill. Files are in different folders, and we have no consistent trail of who </a:t>
                      </a:r>
                      <a:r>
                        <a:rPr lang="en-US" sz="1100" kern="1200" dirty="0">
                          <a:solidFill>
                            <a:schemeClr val="tx1"/>
                          </a:solidFill>
                          <a:latin typeface="+mn-lt"/>
                          <a:ea typeface="+mn-ea"/>
                          <a:cs typeface="+mn-cs"/>
                        </a:rPr>
                        <a:t>accessed what—internally or externally—making compliance checks a nightmare.”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lgn="l">
                        <a:buFont typeface="Wingdings" panose="05000000000000000000" pitchFamily="2" charset="2"/>
                        <a:buChar char="ü"/>
                      </a:pPr>
                      <a:r>
                        <a:rPr lang="en-US" sz="1100"/>
                        <a:t>Auditing and reporting: Strengthens internal approvals and audit readiness with full visibility into file access and changes.</a:t>
                      </a:r>
                    </a:p>
                    <a:p>
                      <a:pPr marL="171450" indent="-171450" algn="l">
                        <a:buFont typeface="Wingdings" panose="05000000000000000000" pitchFamily="2" charset="2"/>
                        <a:buChar char="ü"/>
                      </a:pPr>
                      <a:r>
                        <a:rPr lang="en-US" sz="1100"/>
                        <a:t>Data residency and localized storage zones: Supports regulatory compliance by storing sensitive data within appropriate jurisdictions.</a:t>
                      </a: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2866261"/>
                  </a:ext>
                </a:extLst>
              </a:tr>
              <a:tr h="705517">
                <a:tc rowSpan="3">
                  <a:txBody>
                    <a:bodyPr/>
                    <a:lstStyle/>
                    <a:p>
                      <a:pPr algn="l"/>
                      <a:r>
                        <a:rPr lang="en-US" sz="1200">
                          <a:solidFill>
                            <a:schemeClr val="bg1"/>
                          </a:solidFill>
                        </a:rPr>
                        <a:t>Legal</a:t>
                      </a:r>
                    </a:p>
                  </a:txBody>
                  <a:tcPr anchor="ctr">
                    <a:lnL w="76200" cap="flat" cmpd="sng" algn="ctr">
                      <a:no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solidFill>
                      <a:schemeClr val="accent6"/>
                    </a:solidFill>
                  </a:tcPr>
                </a:tc>
                <a:tc>
                  <a:txBody>
                    <a:bodyPr/>
                    <a:lstStyle/>
                    <a:p>
                      <a:pPr algn="l"/>
                      <a:r>
                        <a:rPr lang="en-US" sz="1100"/>
                        <a:t>Case management</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File sprawl across email, USBs, desktops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1. Managing case files across teams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“Case documents live in email chains, desktops, and USBs—it’s a mess when someone is out or we need to hand off quickly.”</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lgn="l">
                        <a:buFont typeface="Wingdings" panose="05000000000000000000" pitchFamily="2" charset="2"/>
                        <a:buChar char="ü"/>
                      </a:pPr>
                      <a:r>
                        <a:rPr lang="en-US" sz="1100"/>
                        <a:t>Task management: Keeps intake and review processes on track by assigning tasks and tracking their completion.</a:t>
                      </a:r>
                    </a:p>
                  </a:txBody>
                  <a:tcPr anchor="ct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36649609"/>
                  </a:ext>
                </a:extLst>
              </a:tr>
              <a:tr h="705517">
                <a:tc vMerge="1">
                  <a:txBody>
                    <a:bodyPr/>
                    <a:lstStyle/>
                    <a:p>
                      <a:endParaRPr lang="en-US" sz="1600"/>
                    </a:p>
                  </a:txBody>
                  <a:tcPr marL="0" marR="0" marT="0" marB="0" horzOverflow="overflow"/>
                </a:tc>
                <a:tc>
                  <a:txBody>
                    <a:bodyPr/>
                    <a:lstStyle/>
                    <a:p>
                      <a:pPr algn="l"/>
                      <a:r>
                        <a:rPr lang="en-US" sz="1100"/>
                        <a:t>Client intake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Use of unsecure channels like email, chat conversations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2. Collecting client intake information and evidence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“Clients often send important documents piecemeal—one via email, another by insecure channels. It’s impossible to track or verify.”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1100"/>
                        <a:t>Secure Client Portal: Professional, customized portals for each client.</a:t>
                      </a:r>
                    </a:p>
                    <a:p>
                      <a:pPr algn="l"/>
                      <a:endParaRPr lang="en-US" sz="1100"/>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23719435"/>
                  </a:ext>
                </a:extLst>
              </a:tr>
              <a:tr h="1015945">
                <a:tc vMerge="1">
                  <a:txBody>
                    <a:bodyPr/>
                    <a:lstStyle/>
                    <a:p>
                      <a:endParaRPr lang="en-US" sz="1600"/>
                    </a:p>
                  </a:txBody>
                  <a:tcPr marL="0" marR="0" marT="0" marB="0" horzOverflow="overflow"/>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a:t>Contract &amp; case document management</a:t>
                      </a:r>
                    </a:p>
                    <a:p>
                      <a:pPr algn="l"/>
                      <a:endParaRPr lang="en-US" sz="110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tcPr>
                </a:tc>
                <a:tc>
                  <a:txBody>
                    <a:bodyPr/>
                    <a:lstStyle/>
                    <a:p>
                      <a:r>
                        <a:rPr lang="en-US" sz="1100"/>
                        <a:t>Managing large volumes of case files, and legal documents across multiple matters and clients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tcPr>
                </a:tc>
                <a:tc>
                  <a:txBody>
                    <a:bodyPr/>
                    <a:lstStyle/>
                    <a:p>
                      <a:pPr marL="0" indent="0">
                        <a:buFont typeface="Arial" panose="020B0604020202020204" pitchFamily="34" charset="0"/>
                        <a:buNone/>
                      </a:pPr>
                      <a:r>
                        <a:rPr lang="en-US" sz="1100"/>
                        <a:t>3. Managing discovery documents and evidence for litigation cases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tcPr>
                </a:tc>
                <a:tc>
                  <a:txBody>
                    <a:bodyPr/>
                    <a:lstStyle/>
                    <a:p>
                      <a:pPr algn="l"/>
                      <a:r>
                        <a:rPr lang="en-US" sz="1100"/>
                        <a:t>“We’re legally obligated to retain documents for years, but without a structured system, it’s a nightmare to find files when a client returns after five years.” </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1100" dirty="0"/>
                        <a:t>Advanced folder structure: Maintain matter-based file organization. </a:t>
                      </a:r>
                    </a:p>
                    <a:p>
                      <a:pPr marL="171450" indent="-171450">
                        <a:buFont typeface="Wingdings" panose="05000000000000000000" pitchFamily="2" charset="2"/>
                        <a:buChar char="ü"/>
                      </a:pPr>
                      <a:r>
                        <a:rPr lang="en-US" sz="1100" dirty="0"/>
                        <a:t>Version Control: Track document revisions and maintain document history.</a:t>
                      </a:r>
                    </a:p>
                  </a:txBody>
                  <a:tcPr>
                    <a:lnL w="76200" cap="flat" cmpd="sng" algn="ctr">
                      <a:solidFill>
                        <a:schemeClr val="bg1"/>
                      </a:solidFill>
                      <a:prstDash val="solid"/>
                      <a:round/>
                      <a:headEnd type="none" w="med" len="med"/>
                      <a:tailEnd type="none" w="med" len="med"/>
                    </a:lnL>
                    <a:lnR w="76200" cap="flat" cmpd="sng" algn="ctr">
                      <a:no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tcPr>
                </a:tc>
                <a:extLst>
                  <a:ext uri="{0D108BD9-81ED-4DB2-BD59-A6C34878D82A}">
                    <a16:rowId xmlns:a16="http://schemas.microsoft.com/office/drawing/2014/main" val="4101180583"/>
                  </a:ext>
                </a:extLst>
              </a:tr>
            </a:tbl>
          </a:graphicData>
        </a:graphic>
      </p:graphicFrame>
    </p:spTree>
    <p:extLst>
      <p:ext uri="{BB962C8B-B14F-4D97-AF65-F5344CB8AC3E}">
        <p14:creationId xmlns:p14="http://schemas.microsoft.com/office/powerpoint/2010/main" val="29560083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0709D-60D7-3450-58AA-FBAA5F35BF53}"/>
              </a:ext>
            </a:extLst>
          </p:cNvPr>
          <p:cNvSpPr>
            <a:spLocks noGrp="1"/>
          </p:cNvSpPr>
          <p:nvPr>
            <p:ph type="title"/>
          </p:nvPr>
        </p:nvSpPr>
        <p:spPr>
          <a:xfrm>
            <a:off x="123412" y="0"/>
            <a:ext cx="12242253" cy="720263"/>
          </a:xfrm>
        </p:spPr>
        <p:txBody>
          <a:bodyPr/>
          <a:lstStyle/>
          <a:p>
            <a:r>
              <a:rPr lang="en-US" sz="3200" b="1" i="0">
                <a:solidFill>
                  <a:srgbClr val="424242"/>
                </a:solidFill>
                <a:effectLst/>
                <a:highlight>
                  <a:srgbClr val="FAFAFA"/>
                </a:highlight>
                <a:latin typeface="Aptos" panose="020B0004020202020204" pitchFamily="34" charset="0"/>
              </a:rPr>
              <a:t>From Challenge to Solution: The ShareFile Industry Edge</a:t>
            </a:r>
            <a:endParaRPr lang="en-US" sz="3200">
              <a:latin typeface="Aptos" panose="020B0004020202020204" pitchFamily="34" charset="0"/>
            </a:endParaRPr>
          </a:p>
        </p:txBody>
      </p:sp>
      <p:graphicFrame>
        <p:nvGraphicFramePr>
          <p:cNvPr id="4" name="Table 3">
            <a:extLst>
              <a:ext uri="{FF2B5EF4-FFF2-40B4-BE49-F238E27FC236}">
                <a16:creationId xmlns:a16="http://schemas.microsoft.com/office/drawing/2014/main" id="{B89E92E4-3B3F-A8CC-AF0B-67A28B206574}"/>
              </a:ext>
            </a:extLst>
          </p:cNvPr>
          <p:cNvGraphicFramePr>
            <a:graphicFrameLocks noGrp="1"/>
          </p:cNvGraphicFramePr>
          <p:nvPr>
            <p:extLst>
              <p:ext uri="{D42A27DB-BD31-4B8C-83A1-F6EECF244321}">
                <p14:modId xmlns:p14="http://schemas.microsoft.com/office/powerpoint/2010/main" val="1883547556"/>
              </p:ext>
            </p:extLst>
          </p:nvPr>
        </p:nvGraphicFramePr>
        <p:xfrm>
          <a:off x="123412" y="659690"/>
          <a:ext cx="11945175" cy="5425440"/>
        </p:xfrm>
        <a:graphic>
          <a:graphicData uri="http://schemas.openxmlformats.org/drawingml/2006/table">
            <a:tbl>
              <a:tblPr firstRow="1" bandRow="1">
                <a:tableStyleId>{E8B1032C-EA38-4F05-BA0D-38AFFFC7BED3}</a:tableStyleId>
              </a:tblPr>
              <a:tblGrid>
                <a:gridCol w="1448534">
                  <a:extLst>
                    <a:ext uri="{9D8B030D-6E8A-4147-A177-3AD203B41FA5}">
                      <a16:colId xmlns:a16="http://schemas.microsoft.com/office/drawing/2014/main" val="3572275955"/>
                    </a:ext>
                  </a:extLst>
                </a:gridCol>
                <a:gridCol w="1247454">
                  <a:extLst>
                    <a:ext uri="{9D8B030D-6E8A-4147-A177-3AD203B41FA5}">
                      <a16:colId xmlns:a16="http://schemas.microsoft.com/office/drawing/2014/main" val="3596574681"/>
                    </a:ext>
                  </a:extLst>
                </a:gridCol>
                <a:gridCol w="1459992">
                  <a:extLst>
                    <a:ext uri="{9D8B030D-6E8A-4147-A177-3AD203B41FA5}">
                      <a16:colId xmlns:a16="http://schemas.microsoft.com/office/drawing/2014/main" val="1346342463"/>
                    </a:ext>
                  </a:extLst>
                </a:gridCol>
                <a:gridCol w="1876859">
                  <a:extLst>
                    <a:ext uri="{9D8B030D-6E8A-4147-A177-3AD203B41FA5}">
                      <a16:colId xmlns:a16="http://schemas.microsoft.com/office/drawing/2014/main" val="2823586270"/>
                    </a:ext>
                  </a:extLst>
                </a:gridCol>
                <a:gridCol w="2548030">
                  <a:extLst>
                    <a:ext uri="{9D8B030D-6E8A-4147-A177-3AD203B41FA5}">
                      <a16:colId xmlns:a16="http://schemas.microsoft.com/office/drawing/2014/main" val="485138739"/>
                    </a:ext>
                  </a:extLst>
                </a:gridCol>
                <a:gridCol w="3364306">
                  <a:extLst>
                    <a:ext uri="{9D8B030D-6E8A-4147-A177-3AD203B41FA5}">
                      <a16:colId xmlns:a16="http://schemas.microsoft.com/office/drawing/2014/main" val="2257557416"/>
                    </a:ext>
                  </a:extLst>
                </a:gridCol>
              </a:tblGrid>
              <a:tr h="339023">
                <a:tc>
                  <a:txBody>
                    <a:bodyPr/>
                    <a:lstStyle/>
                    <a:p>
                      <a:pPr algn="l"/>
                      <a:r>
                        <a:rPr lang="en-US" sz="1400" b="1">
                          <a:solidFill>
                            <a:schemeClr val="bg1"/>
                          </a:solidFill>
                        </a:rPr>
                        <a:t>Industry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Business Process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Challenges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Top Use Cases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Voice of Customer</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ShareFile Solution – Key Features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4294580202"/>
                  </a:ext>
                </a:extLst>
              </a:tr>
              <a:tr h="726477">
                <a:tc rowSpan="3">
                  <a:txBody>
                    <a:bodyPr/>
                    <a:lstStyle/>
                    <a:p>
                      <a:pPr marL="0" algn="l" rtl="0" eaLnBrk="1" latinLnBrk="0" hangingPunct="1"/>
                      <a:r>
                        <a:rPr lang="en-US" sz="1400" b="0">
                          <a:solidFill>
                            <a:schemeClr val="bg1"/>
                          </a:solidFill>
                        </a:rPr>
                        <a:t>Healthcare &amp; Pharmaceutical</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marL="0" algn="l" rtl="0" eaLnBrk="1" latinLnBrk="0" hangingPunct="1"/>
                      <a:r>
                        <a:rPr lang="en-US" sz="1100"/>
                        <a:t>Interdepartmental collaboration</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a:t>Records lost between departments, manual coordination</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b="0"/>
                        <a:t>1. Sharing patient records between departments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b="0"/>
                        <a:t>“Coordinating care between departments is painful—records get faxed, emailed, or even hand-carried. Mistakes happen.” </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b="1"/>
                        <a:t>Advanced reporting on click trails and activity logs: </a:t>
                      </a:r>
                      <a:r>
                        <a:rPr lang="en-US" sz="1100" b="0"/>
                        <a:t>Tr</a:t>
                      </a:r>
                      <a:r>
                        <a:rPr lang="en-US" sz="1100"/>
                        <a:t>acks access to sensitive patient records and internal documentation.</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74023477"/>
                  </a:ext>
                </a:extLst>
              </a:tr>
              <a:tr h="726477">
                <a:tc vMerge="1">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l" rtl="0" eaLnBrk="1" latinLnBrk="0" hangingPunct="1"/>
                      <a:r>
                        <a:rPr lang="en-US" sz="1100"/>
                        <a:t>Clinical trial operations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Manual tracking of signed forms and mismatched documents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2. Managing clinical trial documentation</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“Sites email signed forms at different times, and we’re stuck reconciling Excel sheets with folders full of mismatched filenames.”</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1"/>
                        <a:t>Projects: </a:t>
                      </a:r>
                      <a:r>
                        <a:rPr lang="en-US" sz="1100"/>
                        <a:t>Enables structured, compliant collaboration between clinics, researchers and third-party providers.</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61082722"/>
                  </a:ext>
                </a:extLst>
              </a:tr>
              <a:tr h="726477">
                <a:tc vMerge="1">
                  <a:txBody>
                    <a:bodyPr/>
                    <a:lstStyle/>
                    <a:p>
                      <a:endParaRPr lang="en-US" sz="11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a:t>External record requests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Manual fax/email process, delayed responses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3. Handling patient record requests from external providers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“We still get paper requests and faxes from external clinics. It slows everything down and clogs up our front desk.”</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b="1" dirty="0"/>
                        <a:t>Data residency, i.e., secure storage zones: </a:t>
                      </a:r>
                      <a:r>
                        <a:rPr lang="en-US" sz="1100" dirty="0"/>
                        <a:t>Supports the storage of patient data within approved jurisdictions.</a:t>
                      </a:r>
                      <a:endParaRPr lang="en-US" sz="1100" b="0" i="1"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66489390"/>
                  </a:ext>
                </a:extLst>
              </a:tr>
              <a:tr h="726477">
                <a:tc rowSpan="3">
                  <a:txBody>
                    <a:bodyPr/>
                    <a:lstStyle/>
                    <a:p>
                      <a:pPr algn="l"/>
                      <a:r>
                        <a:rPr lang="en-US" sz="1400" b="0">
                          <a:solidFill>
                            <a:schemeClr val="bg1"/>
                          </a:solidFill>
                        </a:rPr>
                        <a:t>Commercial Operations (Retail)</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100" b="0"/>
                        <a:t>Product ordering and invoicing</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Manual sharing of invoices, disconnected systems, SKU/order tracking complexity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a:t>1. Sharing invoices with distributors</a:t>
                      </a:r>
                      <a:br>
                        <a:rPr lang="en-US" sz="1100"/>
                      </a:br>
                      <a:r>
                        <a:rPr lang="en-US" sz="1100"/>
                        <a:t>2. Ordering products/SKUs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“We place weekly orders but don’t have a simple way to track SKUs and share invoices with each distributor.”</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0" algn="l" rtl="0" eaLnBrk="1" latinLnBrk="0" hangingPunct="1"/>
                      <a:r>
                        <a:rPr lang="en-US" sz="1100" b="1" kern="1200" dirty="0">
                          <a:solidFill>
                            <a:schemeClr val="tx1"/>
                          </a:solidFill>
                          <a:latin typeface="+mn-lt"/>
                          <a:ea typeface="+mn-ea"/>
                          <a:cs typeface="+mn-cs"/>
                        </a:rPr>
                        <a:t>Document Request List: </a:t>
                      </a:r>
                      <a:r>
                        <a:rPr lang="en-US" sz="1100" dirty="0"/>
                        <a:t>Enables structured file collection and secure sharing with vendors, suppliers and franchise partners. Automates requests for contracts, product specifications, invoices and compliance certificates—organizing submissions in one place, tracking status and reducing manual follow-ups.</a:t>
                      </a:r>
                      <a:endParaRPr lang="en-US" sz="1100" b="0" i="1"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903580242"/>
                  </a:ext>
                </a:extLst>
              </a:tr>
              <a:tr h="532750">
                <a:tc vMerge="1">
                  <a:txBody>
                    <a:bodyPr/>
                    <a:lstStyle/>
                    <a:p>
                      <a:pPr algn="l"/>
                      <a:endParaRPr lang="en-US" sz="8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b="0"/>
                        <a:t>Agreements with retail vendors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Manual signing, poor visibility into agreement status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3. Sending &amp; signing vendor agreements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“We still sign vendor agreements manually and forget renewal timelines—it’s hard to track.”</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1"/>
                        <a:t>E-signature: </a:t>
                      </a:r>
                      <a:r>
                        <a:rPr lang="en-US" sz="1100"/>
                        <a:t>Digitally sign and track agreements for faster execution.</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01765657"/>
                  </a:ext>
                </a:extLst>
              </a:tr>
              <a:tr h="726477">
                <a:tc vMerge="1">
                  <a:txBody>
                    <a:bodyPr/>
                    <a:lstStyle/>
                    <a:p>
                      <a:pPr algn="l"/>
                      <a:endParaRPr lang="en-US" sz="800" b="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100" b="0"/>
                        <a:t>Weekly ordering and procurement</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0"/>
                        <a:t>Missed due dates, manual workflows order types across vendors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4. Managing weekly purchase orders &amp; invoices</a:t>
                      </a:r>
                      <a:endParaRPr lang="en-US" sz="11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a:t>“Each week we place 20+ orders with different suppliers—it's hard to stay on top of due dates and responses.”</a:t>
                      </a:r>
                      <a:endParaRPr lang="en-US" sz="11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1100" b="1" dirty="0"/>
                        <a:t>Automated Workflows:</a:t>
                      </a:r>
                      <a:r>
                        <a:rPr lang="en-US" sz="1100" dirty="0"/>
                        <a:t> Streamlines PO, quotation and invoice routing and reminders.</a:t>
                      </a:r>
                      <a:endParaRPr lang="en-US" sz="1100" b="0" i="1"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44345612"/>
                  </a:ext>
                </a:extLst>
              </a:tr>
            </a:tbl>
          </a:graphicData>
        </a:graphic>
      </p:graphicFrame>
    </p:spTree>
    <p:extLst>
      <p:ext uri="{BB962C8B-B14F-4D97-AF65-F5344CB8AC3E}">
        <p14:creationId xmlns:p14="http://schemas.microsoft.com/office/powerpoint/2010/main" val="3745705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0709D-60D7-3450-58AA-FBAA5F35BF53}"/>
              </a:ext>
            </a:extLst>
          </p:cNvPr>
          <p:cNvSpPr>
            <a:spLocks noGrp="1"/>
          </p:cNvSpPr>
          <p:nvPr>
            <p:ph type="title"/>
          </p:nvPr>
        </p:nvSpPr>
        <p:spPr>
          <a:xfrm>
            <a:off x="190186" y="0"/>
            <a:ext cx="11709136" cy="641936"/>
          </a:xfrm>
        </p:spPr>
        <p:txBody>
          <a:bodyPr/>
          <a:lstStyle/>
          <a:p>
            <a:r>
              <a:rPr lang="en-US" sz="3200">
                <a:latin typeface="Aptos" panose="020B0004020202020204" pitchFamily="34" charset="0"/>
              </a:rPr>
              <a:t> </a:t>
            </a:r>
            <a:r>
              <a:rPr lang="en-US" sz="3200" b="1" i="0">
                <a:solidFill>
                  <a:srgbClr val="424242"/>
                </a:solidFill>
                <a:effectLst/>
                <a:highlight>
                  <a:srgbClr val="FAFAFA"/>
                </a:highlight>
                <a:latin typeface="Aptos" panose="020B0004020202020204" pitchFamily="34" charset="0"/>
              </a:rPr>
              <a:t>From Challenge to Solution: The ShareFile Industry Edge</a:t>
            </a:r>
            <a:endParaRPr lang="en-US" sz="3200">
              <a:latin typeface="Aptos" panose="020B0004020202020204" pitchFamily="34" charset="0"/>
            </a:endParaRPr>
          </a:p>
        </p:txBody>
      </p:sp>
      <p:graphicFrame>
        <p:nvGraphicFramePr>
          <p:cNvPr id="4" name="Table 3">
            <a:extLst>
              <a:ext uri="{FF2B5EF4-FFF2-40B4-BE49-F238E27FC236}">
                <a16:creationId xmlns:a16="http://schemas.microsoft.com/office/drawing/2014/main" id="{B89E92E4-3B3F-A8CC-AF0B-67A28B206574}"/>
              </a:ext>
            </a:extLst>
          </p:cNvPr>
          <p:cNvGraphicFramePr>
            <a:graphicFrameLocks noGrp="1"/>
          </p:cNvGraphicFramePr>
          <p:nvPr>
            <p:extLst>
              <p:ext uri="{D42A27DB-BD31-4B8C-83A1-F6EECF244321}">
                <p14:modId xmlns:p14="http://schemas.microsoft.com/office/powerpoint/2010/main" val="631419612"/>
              </p:ext>
            </p:extLst>
          </p:nvPr>
        </p:nvGraphicFramePr>
        <p:xfrm>
          <a:off x="190185" y="521955"/>
          <a:ext cx="11709137" cy="6218396"/>
        </p:xfrm>
        <a:graphic>
          <a:graphicData uri="http://schemas.openxmlformats.org/drawingml/2006/table">
            <a:tbl>
              <a:tblPr firstRow="1" bandRow="1">
                <a:tableStyleId>{E8B1032C-EA38-4F05-BA0D-38AFFFC7BED3}</a:tableStyleId>
              </a:tblPr>
              <a:tblGrid>
                <a:gridCol w="1453929">
                  <a:extLst>
                    <a:ext uri="{9D8B030D-6E8A-4147-A177-3AD203B41FA5}">
                      <a16:colId xmlns:a16="http://schemas.microsoft.com/office/drawing/2014/main" val="3572275955"/>
                    </a:ext>
                  </a:extLst>
                </a:gridCol>
                <a:gridCol w="1453793">
                  <a:extLst>
                    <a:ext uri="{9D8B030D-6E8A-4147-A177-3AD203B41FA5}">
                      <a16:colId xmlns:a16="http://schemas.microsoft.com/office/drawing/2014/main" val="1438221905"/>
                    </a:ext>
                  </a:extLst>
                </a:gridCol>
                <a:gridCol w="1419726">
                  <a:extLst>
                    <a:ext uri="{9D8B030D-6E8A-4147-A177-3AD203B41FA5}">
                      <a16:colId xmlns:a16="http://schemas.microsoft.com/office/drawing/2014/main" val="1235490452"/>
                    </a:ext>
                  </a:extLst>
                </a:gridCol>
                <a:gridCol w="1764632">
                  <a:extLst>
                    <a:ext uri="{9D8B030D-6E8A-4147-A177-3AD203B41FA5}">
                      <a16:colId xmlns:a16="http://schemas.microsoft.com/office/drawing/2014/main" val="2823586270"/>
                    </a:ext>
                  </a:extLst>
                </a:gridCol>
                <a:gridCol w="2718025">
                  <a:extLst>
                    <a:ext uri="{9D8B030D-6E8A-4147-A177-3AD203B41FA5}">
                      <a16:colId xmlns:a16="http://schemas.microsoft.com/office/drawing/2014/main" val="485138739"/>
                    </a:ext>
                  </a:extLst>
                </a:gridCol>
                <a:gridCol w="2899032">
                  <a:extLst>
                    <a:ext uri="{9D8B030D-6E8A-4147-A177-3AD203B41FA5}">
                      <a16:colId xmlns:a16="http://schemas.microsoft.com/office/drawing/2014/main" val="831901904"/>
                    </a:ext>
                  </a:extLst>
                </a:gridCol>
              </a:tblGrid>
              <a:tr h="472943">
                <a:tc>
                  <a:txBody>
                    <a:bodyPr/>
                    <a:lstStyle/>
                    <a:p>
                      <a:r>
                        <a:rPr lang="en-US" sz="1400" b="1">
                          <a:solidFill>
                            <a:schemeClr val="bg1"/>
                          </a:solidFill>
                        </a:rPr>
                        <a:t>Industry</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Business Process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1400" b="1">
                          <a:solidFill>
                            <a:schemeClr val="bg1"/>
                          </a:solidFill>
                        </a:rPr>
                        <a:t>Challenges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r>
                        <a:rPr lang="en-US" sz="1400" b="1">
                          <a:solidFill>
                            <a:schemeClr val="bg1"/>
                          </a:solidFill>
                        </a:rPr>
                        <a:t>Top Use Cases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r>
                        <a:rPr lang="en-US" sz="1400" b="1">
                          <a:solidFill>
                            <a:schemeClr val="bg1"/>
                          </a:solidFill>
                        </a:rPr>
                        <a:t>Voice of Customer</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a:solidFill>
                            <a:schemeClr val="bg1"/>
                          </a:solidFill>
                        </a:rPr>
                        <a:t>ShareFile Solution – Key Features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extLst>
                  <a:ext uri="{0D108BD9-81ED-4DB2-BD59-A6C34878D82A}">
                    <a16:rowId xmlns:a16="http://schemas.microsoft.com/office/drawing/2014/main" val="4294580202"/>
                  </a:ext>
                </a:extLst>
              </a:tr>
              <a:tr h="959795">
                <a:tc rowSpan="3">
                  <a:txBody>
                    <a:bodyPr/>
                    <a:lstStyle/>
                    <a:p>
                      <a:pPr algn="l"/>
                      <a:r>
                        <a:rPr lang="en-US" sz="1400" b="0">
                          <a:solidFill>
                            <a:schemeClr val="bg1"/>
                          </a:solidFill>
                        </a:rPr>
                        <a:t>Manufacturing and Real Estate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900"/>
                        <a:t>Vendor collaboration &amp; engineering file sharing</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Large files can't be sent via email/cloud tools, unclear version control</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1. Sharing technical files with external vendors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“Sending 200MB CAD files through email or consumer cloud tools just doesn’t work. Plus, we don’t know who forwarded what.”</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a:t> Watermarking: </a:t>
                      </a:r>
                      <a:r>
                        <a:rPr lang="en-US" sz="900" b="0"/>
                        <a:t>Helps protect </a:t>
                      </a:r>
                      <a:r>
                        <a:rPr lang="en-US" sz="900"/>
                        <a:t>confidential documents like blueprints and design files from unauthorized sharing.</a:t>
                      </a:r>
                      <a:endParaRPr lang="en-US" sz="900" b="0"/>
                    </a:p>
                    <a:p>
                      <a:pPr marL="171450" indent="-171450">
                        <a:buFont typeface="Wingdings" panose="05000000000000000000" pitchFamily="2" charset="2"/>
                        <a:buChar char="ü"/>
                      </a:pPr>
                      <a:r>
                        <a:rPr lang="en-US" sz="900" b="0"/>
                        <a:t> </a:t>
                      </a:r>
                      <a:r>
                        <a:rPr lang="en-US" sz="900" b="1"/>
                        <a:t>Remote access and wipe </a:t>
                      </a:r>
                      <a:r>
                        <a:rPr lang="en-US" sz="900" b="0"/>
                        <a:t>(offline and mobile access): </a:t>
                      </a:r>
                      <a:r>
                        <a:rPr lang="en-US" sz="900"/>
                        <a:t>Allows teams to access files securely from anywhere and remove access remotely if needed.</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93345678"/>
                  </a:ext>
                </a:extLst>
              </a:tr>
              <a:tr h="584223">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a:t>Contract approvals</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Print/scan workflows delay progress</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2. Routing contracts and change orders for approval</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“We have to print, sign, scan, and re-send every contract. One delay in approvals holds up the entire project timeline.”</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b="1"/>
                        <a:t>Workflows </a:t>
                      </a:r>
                      <a:r>
                        <a:rPr lang="en-US" sz="900" b="0"/>
                        <a:t>(maintenance activity – fire safety officer signing off): </a:t>
                      </a:r>
                      <a:r>
                        <a:rPr lang="en-US" sz="900"/>
                        <a:t>Reduces delays in contract routing and project approvals by automating repetitive steps.</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643292034"/>
                  </a:ext>
                </a:extLst>
              </a:tr>
              <a:tr h="559067">
                <a:tc vMerge="1">
                  <a:txBody>
                    <a:bodyPr/>
                    <a:lstStyle/>
                    <a:p>
                      <a:endParaRPr lang="en-U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a:t>Compliance training &amp; incident documentation</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Spreadsheets and folders used for tracking audits</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3. Storing compliance training and incident records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“We’re juggling ISO docs, safety checklists, and compliance logs in a bunch of spreadsheets and folders. It’s hard to prove anything during an audit.”</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b="1"/>
                        <a:t>Folder templates and versioning:</a:t>
                      </a:r>
                      <a:r>
                        <a:rPr lang="en-US" sz="900"/>
                        <a:t> </a:t>
                      </a:r>
                      <a:r>
                        <a:rPr lang="fr-FR" sz="900" err="1"/>
                        <a:t>Standardizes</a:t>
                      </a:r>
                      <a:r>
                        <a:rPr lang="fr-FR" sz="900"/>
                        <a:t> compliance documentation and </a:t>
                      </a:r>
                      <a:r>
                        <a:rPr lang="fr-FR" sz="900" err="1"/>
                        <a:t>facilitates</a:t>
                      </a:r>
                      <a:r>
                        <a:rPr lang="fr-FR" sz="900"/>
                        <a:t> version control.</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32866261"/>
                  </a:ext>
                </a:extLst>
              </a:tr>
              <a:tr h="559067">
                <a:tc rowSpan="3">
                  <a:txBody>
                    <a:bodyPr/>
                    <a:lstStyle/>
                    <a:p>
                      <a:pPr algn="l"/>
                      <a:r>
                        <a:rPr lang="en-US" sz="1400" b="0">
                          <a:solidFill>
                            <a:schemeClr val="bg1"/>
                          </a:solidFill>
                        </a:rPr>
                        <a:t>Government &amp; Public Sector</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900"/>
                        <a:t>Internal documentation exchange</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fr-FR" sz="900"/>
                        <a:t>USB drives, Paper </a:t>
                      </a:r>
                      <a:r>
                        <a:rPr lang="fr-FR" sz="900" err="1"/>
                        <a:t>print-outs</a:t>
                      </a:r>
                      <a:r>
                        <a:rPr lang="fr-FR" sz="900"/>
                        <a:t>, version confusion</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1. Handling inter-department document exchange</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“Departments still send files via USB drives or print them out—half the time we’re duplicating effort because no one knows what version is final.”</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a:t>Versioning:</a:t>
                      </a:r>
                      <a:r>
                        <a:rPr lang="en-US" sz="900" b="0"/>
                        <a:t> </a:t>
                      </a:r>
                      <a:r>
                        <a:rPr lang="en-US" sz="900"/>
                        <a:t>Eliminates confusion during document co-editing and RFP collaboration.</a:t>
                      </a:r>
                      <a:endParaRPr lang="en-US" sz="900" b="0" i="1"/>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136649609"/>
                  </a:ext>
                </a:extLst>
              </a:tr>
              <a:tr h="459033">
                <a:tc vMerge="1">
                  <a:txBody>
                    <a:bodyPr/>
                    <a:lstStyle/>
                    <a:p>
                      <a:endParaRPr 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a:t>Procurement process &amp; RFP collaboration</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Multiple editors, no visibility into changes</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2. Managing procurement and RFP documentation</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“RFPs get edited by 10 people, but we never know who touched which version. It delays publishing and causes compliance issues.”</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en-US" sz="900" b="1"/>
                        <a:t>Activity reports:</a:t>
                      </a:r>
                      <a:r>
                        <a:rPr lang="en-US" sz="900"/>
                        <a:t> Enhances transparency and accountability in public service document handling.</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23719435"/>
                  </a:ext>
                </a:extLst>
              </a:tr>
              <a:tr h="459033">
                <a:tc vMerge="1">
                  <a:txBody>
                    <a:bodyPr/>
                    <a:lstStyle/>
                    <a:p>
                      <a:endParaRPr lang="en-US" sz="16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b="0"/>
                        <a:t>Document collection from citizens and contractors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Manual intake of applications, high time spent organizing</a:t>
                      </a:r>
                      <a:endParaRPr lang="en-US" sz="900" b="0"/>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3. Receiving citizen applications and forms</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“Citizens bring in handwritten forms or email photos of documents—our staff spends hours deciphering and organizing them manually.”</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a:t>Bulk request &amp; encrypted file sharing:</a:t>
                      </a:r>
                      <a:r>
                        <a:rPr lang="en-US" sz="900"/>
                        <a:t> Simplifies large-scale citizen document requests while maintaining confidentiality.</a:t>
                      </a:r>
                      <a:endParaRPr lang="en-US" sz="900" b="0" i="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4101180583"/>
                  </a:ext>
                </a:extLst>
              </a:tr>
              <a:tr h="559067">
                <a:tc rowSpan="3">
                  <a:txBody>
                    <a:bodyPr/>
                    <a:lstStyle/>
                    <a:p>
                      <a:pPr algn="l"/>
                      <a:r>
                        <a:rPr lang="en-US" sz="1400" b="0">
                          <a:solidFill>
                            <a:schemeClr val="bg1"/>
                          </a:solidFill>
                        </a:rPr>
                        <a:t>Research and Higher Education</a:t>
                      </a:r>
                    </a:p>
                  </a:txBody>
                  <a:tcPr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solidFill>
                      <a:schemeClr val="accent6"/>
                    </a:solidFill>
                  </a:tcPr>
                </a:tc>
                <a:tc>
                  <a:txBody>
                    <a:bodyPr/>
                    <a:lstStyle/>
                    <a:p>
                      <a:pPr algn="l"/>
                      <a:r>
                        <a:rPr lang="en-US" sz="900"/>
                        <a:t>Faculty onboarding</a:t>
                      </a:r>
                      <a:endParaRPr lang="en-US" sz="9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Inconsistent file names and scattered versions</a:t>
                      </a:r>
                      <a:endParaRPr lang="en-US" sz="9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1. Collaborating on grant proposals and research data</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“We’ve got researchers in three countries emailing huge PDFs. Every version has a different filename, and no one knows which one is current.”</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a:t>File versioning &amp; templates: </a:t>
                      </a:r>
                      <a:r>
                        <a:rPr lang="en-US" sz="900"/>
                        <a:t>Prevents confusion from multiple document versions across departments or research teams.</a:t>
                      </a:r>
                      <a:endParaRPr lang="en-US" sz="900" b="0" i="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774023477"/>
                  </a:ext>
                </a:extLst>
              </a:tr>
              <a:tr h="559067">
                <a:tc vMerge="1">
                  <a:txBody>
                    <a:bodyPr/>
                    <a:lstStyle/>
                    <a:p>
                      <a:endParaRPr 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kern="1200" dirty="0">
                          <a:solidFill>
                            <a:schemeClr val="tx1"/>
                          </a:solidFill>
                          <a:latin typeface="+mn-lt"/>
                          <a:ea typeface="+mn-ea"/>
                          <a:cs typeface="+mn-cs"/>
                        </a:rPr>
                        <a:t>Research staff onboarding, offboarding access and compliance tracking</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dirty="0"/>
                        <a:t>Manual tracking via spreadsheets, missed NDAs</a:t>
                      </a:r>
                      <a:endParaRPr lang="en-US" sz="900" b="0"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2. Onboarding new faculty and research staff</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“We send onboarding docs by email, then track them in a spreadsheet. Half the time, someone forgets to return the NDA or signs the wrong form.”</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a:t>Bulk request &amp; secure sharing:</a:t>
                      </a:r>
                      <a:r>
                        <a:rPr lang="en-US" sz="900"/>
                        <a:t> Streamlines data exchange with external collaborators and ethics boards.</a:t>
                      </a:r>
                    </a:p>
                    <a:p>
                      <a:pPr marL="171450" indent="-171450">
                        <a:buFont typeface="Wingdings" panose="05000000000000000000" pitchFamily="2" charset="2"/>
                        <a:buChar char="ü"/>
                      </a:pPr>
                      <a:r>
                        <a:rPr lang="en-US" sz="900" b="1" i="0"/>
                        <a:t>Granular access/rights: </a:t>
                      </a:r>
                      <a:r>
                        <a:rPr lang="en-US" sz="900" b="0" i="0"/>
                        <a:t>Enables you to exercise greater control over your data and limit access to sensitive documents and reports.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961082722"/>
                  </a:ext>
                </a:extLst>
              </a:tr>
              <a:tr h="459033">
                <a:tc vMerge="1">
                  <a:txBody>
                    <a:bodyPr/>
                    <a:lstStyle/>
                    <a:p>
                      <a:endParaRPr lang="en-US" sz="105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900"/>
                        <a:t>Institutional documentation</a:t>
                      </a:r>
                      <a:endParaRPr lang="en-US" sz="9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algn="l"/>
                      <a:r>
                        <a:rPr lang="en-US" sz="900"/>
                        <a:t>Scattered policies across drives and inboxes</a:t>
                      </a:r>
                      <a:endParaRPr lang="en-US" sz="900" b="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3. Storing accreditation and institutional policy documents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r>
                        <a:rPr lang="en-US" sz="900" b="0"/>
                        <a:t>“Every time we have an inspection, we scramble to compile years of reports and policies stored across personal drives and old inboxes.”</a:t>
                      </a:r>
                      <a:endParaRPr lang="en-US" sz="900" b="0" i="1"/>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tc>
                  <a:txBody>
                    <a:bodyPr/>
                    <a:lstStyle/>
                    <a:p>
                      <a:pPr marL="171450" indent="-171450">
                        <a:buFont typeface="Wingdings" panose="05000000000000000000" pitchFamily="2" charset="2"/>
                        <a:buChar char="ü"/>
                      </a:pPr>
                      <a:r>
                        <a:rPr lang="en-US" sz="900" b="1" dirty="0"/>
                        <a:t>Secure storage zones: </a:t>
                      </a:r>
                      <a:r>
                        <a:rPr lang="en-US" sz="900" b="0" dirty="0"/>
                        <a:t>Help</a:t>
                      </a:r>
                      <a:r>
                        <a:rPr lang="en-US" sz="900" dirty="0"/>
                        <a:t>s support academic or clinical data storage in infrastructure designed to meet compliance needs</a:t>
                      </a:r>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66489390"/>
                  </a:ext>
                </a:extLst>
              </a:tr>
            </a:tbl>
          </a:graphicData>
        </a:graphic>
      </p:graphicFrame>
    </p:spTree>
    <p:extLst>
      <p:ext uri="{BB962C8B-B14F-4D97-AF65-F5344CB8AC3E}">
        <p14:creationId xmlns:p14="http://schemas.microsoft.com/office/powerpoint/2010/main" val="100520637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db266a67-cbe0-4d26-ae1a-d0581fe03535}" enabled="0" method="" siteId="{db266a67-cbe0-4d26-ae1a-d0581fe03535}" removed="1"/>
</clbl:labelList>
</file>

<file path=docProps/app.xml><?xml version="1.0" encoding="utf-8"?>
<Properties xmlns="http://schemas.openxmlformats.org/officeDocument/2006/extended-properties" xmlns:vt="http://schemas.openxmlformats.org/officeDocument/2006/docPropsVTypes">
  <TotalTime>0</TotalTime>
  <Words>1541</Words>
  <Application>Microsoft Office PowerPoint</Application>
  <PresentationFormat>Widescreen</PresentationFormat>
  <Paragraphs>141</Paragraphs>
  <Slides>4</Slides>
  <Notes>2</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vt:i4>
      </vt:variant>
    </vt:vector>
  </HeadingPairs>
  <TitlesOfParts>
    <vt:vector size="10" baseType="lpstr">
      <vt:lpstr>Aptos</vt:lpstr>
      <vt:lpstr>Aptos Display</vt:lpstr>
      <vt:lpstr>Arial</vt:lpstr>
      <vt:lpstr>Wingdings</vt:lpstr>
      <vt:lpstr>Office Theme</vt:lpstr>
      <vt:lpstr>think-cell Slide</vt:lpstr>
      <vt:lpstr>Industry Cheat Sheet for Partners</vt:lpstr>
      <vt:lpstr>From Challenge to Solution: The ShareFile Industry Edge</vt:lpstr>
      <vt:lpstr>From Challenge to Solution: The ShareFile Industry Edge</vt:lpstr>
      <vt:lpstr> From Challenge to Solution: The ShareFile Industry Edge</vt:lpstr>
    </vt:vector>
  </TitlesOfParts>
  <Company>Progress Software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Urvashi Sharma</dc:creator>
  <cp:lastModifiedBy>Kalina Vaptsarova</cp:lastModifiedBy>
  <cp:revision>4</cp:revision>
  <dcterms:created xsi:type="dcterms:W3CDTF">2025-07-22T10:13:37Z</dcterms:created>
  <dcterms:modified xsi:type="dcterms:W3CDTF">2025-09-30T12:28:12Z</dcterms:modified>
</cp:coreProperties>
</file>